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57" r:id="rId6"/>
    <p:sldId id="264" r:id="rId7"/>
    <p:sldId id="265" r:id="rId8"/>
    <p:sldId id="260" r:id="rId9"/>
    <p:sldId id="266" r:id="rId10"/>
    <p:sldId id="270" r:id="rId11"/>
    <p:sldId id="278" r:id="rId12"/>
    <p:sldId id="261" r:id="rId13"/>
    <p:sldId id="275" r:id="rId14"/>
    <p:sldId id="274" r:id="rId15"/>
    <p:sldId id="276" r:id="rId16"/>
    <p:sldId id="262" r:id="rId17"/>
    <p:sldId id="271" r:id="rId18"/>
    <p:sldId id="263" r:id="rId19"/>
    <p:sldId id="267" r:id="rId20"/>
    <p:sldId id="272" r:id="rId21"/>
    <p:sldId id="273" r:id="rId22"/>
    <p:sldId id="277" r:id="rId23"/>
    <p:sldId id="268" r:id="rId24"/>
    <p:sldId id="25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C85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35914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44254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99113" y="1557338"/>
            <a:ext cx="1638300" cy="3671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1557338"/>
            <a:ext cx="4762500" cy="3671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084295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41EE9A-B1E2-4524-9DE7-96D40BC1FD6D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8803431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E912B6-14CB-4F89-BF33-2BDF81F1621A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15339075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A617C9-BCE1-4018-8882-93B5CF4039A2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1568802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484313"/>
            <a:ext cx="3884612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3884613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E98AD-9949-432C-BE66-F76B24E6444D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3248639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6BB8F6-2322-44BC-A3F4-20C3D6DE2EE0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48448391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F23E5F-2DF5-4A89-8870-BB48A1BADF3C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2903068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A5352E-B7DD-40AA-832A-55134CD0E438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3945078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CA4C84-3610-4B8B-96C8-9A9C14556DAC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5429095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69809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712564-19A3-4D05-968B-DA11FDE6C269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0582842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7FDBB2-FC0E-4DAD-AC65-8137C17C6931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3841041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349250"/>
            <a:ext cx="2051050" cy="5743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349250"/>
            <a:ext cx="6005513" cy="5743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731EC0-01D3-4A04-8351-50B3ED8B8BF1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3087686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31833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507332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55092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4365625"/>
            <a:ext cx="1831975" cy="86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8588" y="4365625"/>
            <a:ext cx="1831975" cy="86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65457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46731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66503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18622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4059804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3668375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4723824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742841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99113" y="1557338"/>
            <a:ext cx="1638300" cy="3671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1557338"/>
            <a:ext cx="4762500" cy="3671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223035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D5EEBF-FD62-474F-A0C2-7B3F71C04E8B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81874123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E706A8-EDBA-4D73-9A9D-23BA80F88419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770693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B74853-654D-4777-BFA3-8B47D543EAB6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78905108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484313"/>
            <a:ext cx="3884612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3884613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DDBCFE-6563-46BB-94B6-A290FDD150EC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58025451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90B18F-C2CF-494A-B1A2-15FFAD4443C0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00302595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65D6D7-30F8-4E52-A5BB-533742CEA148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6314869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4365625"/>
            <a:ext cx="1831975" cy="86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8588" y="4365625"/>
            <a:ext cx="1831975" cy="86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748562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09E60E-0389-4F40-AB66-67D92E4914C1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39312344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6107CE-A3CB-433C-B214-38AD15CB6D89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48147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805F44-7667-49E9-874A-A2E7BA00627B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17265002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EB2183-8A45-4B51-B4A1-431B541CFD6A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9660825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349250"/>
            <a:ext cx="2051050" cy="5743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349250"/>
            <a:ext cx="6005513" cy="5743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ABF0CD-7EEE-4119-9ACA-75E870F28C20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5132822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53638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80267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653960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492709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76525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pptmast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557338"/>
            <a:ext cx="65532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Pesentation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65625"/>
            <a:ext cx="38163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Presenter</a:t>
            </a:r>
          </a:p>
          <a:p>
            <a:pPr lvl="0"/>
            <a:r>
              <a:rPr lang="en-AU" smtClean="0"/>
              <a:t>Time</a:t>
            </a:r>
          </a:p>
          <a:p>
            <a:pPr lvl="0"/>
            <a:r>
              <a:rPr lang="en-AU" smtClean="0"/>
              <a:t>Date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•"/>
        <a:defRPr sz="1400" b="1">
          <a:solidFill>
            <a:srgbClr val="E1E1E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179388" indent="1588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2pPr>
      <a:lvl3pPr marL="360363" indent="554038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3pPr>
      <a:lvl4pPr marL="539750" indent="83185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4pPr>
      <a:lvl5pPr marL="719138" indent="1109663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5pPr>
      <a:lvl6pPr marL="11763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6pPr>
      <a:lvl7pPr marL="16335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7pPr>
      <a:lvl8pPr marL="20907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8pPr>
      <a:lvl9pPr marL="25479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7" descr="newppt_hea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1"/>
          <a:stretch>
            <a:fillRect/>
          </a:stretch>
        </p:blipFill>
        <p:spPr bwMode="auto">
          <a:xfrm>
            <a:off x="176213" y="115888"/>
            <a:ext cx="87931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349250"/>
            <a:ext cx="58324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484313"/>
            <a:ext cx="79216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 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1525" y="6481763"/>
            <a:ext cx="4318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11C7719F-E773-42BA-985F-1A42544514AE}" type="slidenum">
              <a:rPr lang="en-AU"/>
              <a:pPr/>
              <a:t>‹#›</a:t>
            </a:fld>
            <a:endParaRPr lang="en-AU" dirty="0"/>
          </a:p>
        </p:txBody>
      </p:sp>
      <p:pic>
        <p:nvPicPr>
          <p:cNvPr id="13318" name="Picture 16" descr="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381750"/>
            <a:ext cx="1589087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9" descr="cordelta_mtp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6432550"/>
            <a:ext cx="27368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179388" y="125413"/>
            <a:ext cx="8785225" cy="6183312"/>
          </a:xfrm>
          <a:prstGeom prst="rect">
            <a:avLst/>
          </a:prstGeom>
          <a:noFill/>
          <a:ln w="9525">
            <a:solidFill>
              <a:srgbClr val="E1E1E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rgbClr val="FF7800"/>
        </a:buClr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17550" indent="-269875" algn="l" rtl="0" eaLnBrk="1" fontAlgn="base" hangingPunct="1">
        <a:spcBef>
          <a:spcPct val="20000"/>
        </a:spcBef>
        <a:spcAft>
          <a:spcPct val="0"/>
        </a:spcAft>
        <a:buClr>
          <a:srgbClr val="FF7800"/>
        </a:buClr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92213" indent="-295275" algn="l" rtl="0" eaLnBrk="1" fontAlgn="base" hangingPunct="1">
        <a:spcBef>
          <a:spcPct val="20000"/>
        </a:spcBef>
        <a:spcAft>
          <a:spcPct val="0"/>
        </a:spcAft>
        <a:buClr>
          <a:srgbClr val="FF7800"/>
        </a:buClr>
        <a:buSzPct val="50000"/>
        <a:buChar char="o"/>
        <a:defRPr sz="16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17663" indent="-246063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rgbClr val="7D7D7D"/>
          </a:solidFill>
          <a:latin typeface="+mn-lt"/>
          <a:ea typeface="ＭＳ Ｐゴシック" pitchFamily="-112" charset="-128"/>
        </a:defRPr>
      </a:lvl4pPr>
      <a:lvl5pPr marL="2070100" indent="-27305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20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27300" indent="-273050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6pPr>
      <a:lvl7pPr marL="2984500" indent="-273050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7pPr>
      <a:lvl8pPr marL="3441700" indent="-273050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8pPr>
      <a:lvl9pPr marL="3898900" indent="-273050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pptmast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557338"/>
            <a:ext cx="65532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Pesentation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65625"/>
            <a:ext cx="38163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Presenter</a:t>
            </a:r>
          </a:p>
          <a:p>
            <a:pPr lvl="0"/>
            <a:r>
              <a:rPr lang="en-AU" smtClean="0"/>
              <a:t>Time</a:t>
            </a:r>
          </a:p>
          <a:p>
            <a:pPr lvl="0"/>
            <a:r>
              <a:rPr lang="en-AU" smtClean="0"/>
              <a:t>Date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•"/>
        <a:defRPr sz="1400" b="1">
          <a:solidFill>
            <a:srgbClr val="E1E1E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179388" indent="1588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2pPr>
      <a:lvl3pPr marL="360363" indent="554038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3pPr>
      <a:lvl4pPr marL="539750" indent="83185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4pPr>
      <a:lvl5pPr marL="719138" indent="1109663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5pPr>
      <a:lvl6pPr marL="11763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6pPr>
      <a:lvl7pPr marL="16335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7pPr>
      <a:lvl8pPr marL="20907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8pPr>
      <a:lvl9pPr marL="25479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7" descr="newppt_hea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1"/>
          <a:stretch>
            <a:fillRect/>
          </a:stretch>
        </p:blipFill>
        <p:spPr bwMode="auto">
          <a:xfrm>
            <a:off x="176213" y="115888"/>
            <a:ext cx="87931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349250"/>
            <a:ext cx="58324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484313"/>
            <a:ext cx="79216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 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1525" y="6481763"/>
            <a:ext cx="4318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80FE865A-79A0-43E8-A20D-0B003CF6D7A0}" type="slidenum">
              <a:rPr lang="en-AU"/>
              <a:pPr/>
              <a:t>‹#›</a:t>
            </a:fld>
            <a:endParaRPr lang="en-AU" dirty="0"/>
          </a:p>
        </p:txBody>
      </p:sp>
      <p:pic>
        <p:nvPicPr>
          <p:cNvPr id="13318" name="Picture 16" descr="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381750"/>
            <a:ext cx="1589087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9" descr="cordelta_mtp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6432550"/>
            <a:ext cx="27368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179388" y="125413"/>
            <a:ext cx="8785225" cy="6183312"/>
          </a:xfrm>
          <a:prstGeom prst="rect">
            <a:avLst/>
          </a:prstGeom>
          <a:noFill/>
          <a:ln w="9525">
            <a:solidFill>
              <a:srgbClr val="E1E1E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9pPr>
    </p:titleStyle>
    <p:bodyStyle>
      <a:lvl1pPr marL="268288" indent="-268288" algn="l" rtl="0" eaLnBrk="1" fontAlgn="base" hangingPunct="1">
        <a:spcBef>
          <a:spcPct val="20000"/>
        </a:spcBef>
        <a:spcAft>
          <a:spcPct val="0"/>
        </a:spcAft>
        <a:buClr>
          <a:srgbClr val="FF7800"/>
        </a:buClr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17550" indent="-269875" algn="l" rtl="0" eaLnBrk="1" fontAlgn="base" hangingPunct="1">
        <a:spcBef>
          <a:spcPct val="20000"/>
        </a:spcBef>
        <a:spcAft>
          <a:spcPct val="0"/>
        </a:spcAft>
        <a:buClr>
          <a:srgbClr val="FF7800"/>
        </a:buClr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92213" indent="-295275" algn="l" rtl="0" eaLnBrk="1" fontAlgn="base" hangingPunct="1">
        <a:spcBef>
          <a:spcPct val="20000"/>
        </a:spcBef>
        <a:spcAft>
          <a:spcPct val="0"/>
        </a:spcAft>
        <a:buClr>
          <a:srgbClr val="FF7800"/>
        </a:buClr>
        <a:buSzPct val="50000"/>
        <a:buChar char="o"/>
        <a:defRPr sz="16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17663" indent="-246063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rgbClr val="7D7D7D"/>
          </a:solidFill>
          <a:latin typeface="+mn-lt"/>
          <a:ea typeface="ＭＳ Ｐゴシック" pitchFamily="-112" charset="-128"/>
        </a:defRPr>
      </a:lvl4pPr>
      <a:lvl5pPr marL="2070100" indent="-27305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20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27300" indent="-273050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6pPr>
      <a:lvl7pPr marL="2984500" indent="-273050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7pPr>
      <a:lvl8pPr marL="3441700" indent="-273050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8pPr>
      <a:lvl9pPr marL="3898900" indent="-273050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claimsid.codeplex.com/" TargetMode="External"/><Relationship Id="rId2" Type="http://schemas.openxmlformats.org/officeDocument/2006/relationships/hyperlink" Target="http://www.microsoft.com/wif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neovolve.com/" TargetMode="External"/><Relationship Id="rId4" Type="http://schemas.openxmlformats.org/officeDocument/2006/relationships/hyperlink" Target="http://zamd.net/2010/07/04/using-wif-with-workflow-service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980727"/>
            <a:ext cx="7772400" cy="2619723"/>
          </a:xfrm>
        </p:spPr>
        <p:txBody>
          <a:bodyPr/>
          <a:lstStyle/>
          <a:p>
            <a:r>
              <a:rPr lang="en-AU" sz="4800" dirty="0" smtClean="0">
                <a:solidFill>
                  <a:srgbClr val="FF9933"/>
                </a:solidFill>
              </a:rPr>
              <a:t>Not a WIF of federation</a:t>
            </a:r>
            <a:br>
              <a:rPr lang="en-AU" sz="4800" dirty="0" smtClean="0">
                <a:solidFill>
                  <a:srgbClr val="FF9933"/>
                </a:solidFill>
              </a:rPr>
            </a:br>
            <a:r>
              <a:rPr lang="en-AU" sz="4800" dirty="0">
                <a:solidFill>
                  <a:srgbClr val="FF9933"/>
                </a:solidFill>
              </a:rPr>
              <a:t/>
            </a:r>
            <a:br>
              <a:rPr lang="en-AU" sz="4800" dirty="0">
                <a:solidFill>
                  <a:srgbClr val="FF9933"/>
                </a:solidFill>
              </a:rPr>
            </a:br>
            <a:r>
              <a:rPr lang="en-AU" dirty="0" smtClean="0">
                <a:solidFill>
                  <a:srgbClr val="FF9933"/>
                </a:solidFill>
              </a:rPr>
              <a:t>Claims based security for small systems</a:t>
            </a:r>
            <a:endParaRPr lang="en-AU" dirty="0">
              <a:solidFill>
                <a:srgbClr val="FF9933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683568" y="4149080"/>
            <a:ext cx="4896544" cy="129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ahoma" charset="0"/>
              <a:buNone/>
              <a:defRPr sz="1400" b="1">
                <a:solidFill>
                  <a:srgbClr val="E1E1E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ahoma" charset="0"/>
              <a:buNone/>
              <a:defRPr sz="1200" b="1">
                <a:solidFill>
                  <a:srgbClr val="E1E1E1"/>
                </a:solidFill>
                <a:latin typeface="Tahoma" pitchFamily="-112" charset="0"/>
                <a:ea typeface="ＭＳ Ｐゴシック" pitchFamily="-112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ahoma" charset="0"/>
              <a:buNone/>
              <a:defRPr sz="1200" b="1">
                <a:solidFill>
                  <a:srgbClr val="E1E1E1"/>
                </a:solidFill>
                <a:latin typeface="Tahoma" pitchFamily="-112" charset="0"/>
                <a:ea typeface="ＭＳ Ｐゴシック" pitchFamily="-112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ahoma" charset="0"/>
              <a:buNone/>
              <a:defRPr sz="1200" b="1">
                <a:solidFill>
                  <a:srgbClr val="E1E1E1"/>
                </a:solidFill>
                <a:latin typeface="Tahoma" pitchFamily="-112" charset="0"/>
                <a:ea typeface="ＭＳ Ｐゴシック" pitchFamily="-112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ahoma" charset="0"/>
              <a:buNone/>
              <a:defRPr sz="1200" b="1">
                <a:solidFill>
                  <a:srgbClr val="E1E1E1"/>
                </a:solidFill>
                <a:latin typeface="Tahoma" pitchFamily="-112" charset="0"/>
                <a:ea typeface="ＭＳ Ｐゴシック" pitchFamily="-112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ahoma" pitchFamily="-112" charset="0"/>
              <a:buNone/>
              <a:defRPr sz="1200" b="1">
                <a:solidFill>
                  <a:srgbClr val="E1E1E1"/>
                </a:solidFill>
                <a:latin typeface="Tahoma" pitchFamily="-112" charset="0"/>
                <a:ea typeface="ＭＳ Ｐゴシック" pitchFamily="-112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ahoma" pitchFamily="-112" charset="0"/>
              <a:buNone/>
              <a:defRPr sz="1200" b="1">
                <a:solidFill>
                  <a:srgbClr val="E1E1E1"/>
                </a:solidFill>
                <a:latin typeface="Tahoma" pitchFamily="-112" charset="0"/>
                <a:ea typeface="ＭＳ Ｐゴシック" pitchFamily="-112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ahoma" pitchFamily="-112" charset="0"/>
              <a:buNone/>
              <a:defRPr sz="1200" b="1">
                <a:solidFill>
                  <a:srgbClr val="E1E1E1"/>
                </a:solidFill>
                <a:latin typeface="Tahoma" pitchFamily="-112" charset="0"/>
                <a:ea typeface="ＭＳ Ｐゴシック" pitchFamily="-112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Tahoma" pitchFamily="-112" charset="0"/>
              <a:buNone/>
              <a:defRPr sz="1200" b="1">
                <a:solidFill>
                  <a:srgbClr val="E1E1E1"/>
                </a:solidFill>
                <a:latin typeface="Tahoma" pitchFamily="-112" charset="0"/>
                <a:ea typeface="ＭＳ Ｐゴシック" pitchFamily="-112" charset="-128"/>
              </a:defRPr>
            </a:lvl9pPr>
          </a:lstStyle>
          <a:p>
            <a:pPr algn="l"/>
            <a:r>
              <a:rPr lang="en-AU" sz="2400" dirty="0" smtClean="0"/>
              <a:t>Rory Primrose</a:t>
            </a:r>
          </a:p>
          <a:p>
            <a:pPr algn="l"/>
            <a:r>
              <a:rPr lang="en-AU" sz="2400" dirty="0" smtClean="0"/>
              <a:t>Senior </a:t>
            </a:r>
            <a:r>
              <a:rPr lang="en-AU" sz="2400" dirty="0" smtClean="0"/>
              <a:t>Developer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4177575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ASP.Net Membership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Membership provider for authentication</a:t>
            </a:r>
          </a:p>
          <a:p>
            <a:r>
              <a:rPr lang="en-AU" dirty="0" smtClean="0"/>
              <a:t>Roles provider for authorization</a:t>
            </a:r>
          </a:p>
          <a:p>
            <a:r>
              <a:rPr lang="en-AU" dirty="0" smtClean="0"/>
              <a:t>Authorization checks using:</a:t>
            </a:r>
          </a:p>
          <a:p>
            <a:pPr lvl="1"/>
            <a:r>
              <a:rPr lang="en-AU" dirty="0" smtClean="0"/>
              <a:t>ASP.Net location configuration</a:t>
            </a:r>
          </a:p>
          <a:p>
            <a:pPr lvl="1"/>
            <a:r>
              <a:rPr lang="en-AU" dirty="0" smtClean="0"/>
              <a:t>PrincipalPermission.Demand()</a:t>
            </a:r>
            <a:br>
              <a:rPr lang="en-AU" dirty="0" smtClean="0"/>
            </a:br>
            <a:r>
              <a:rPr lang="en-AU" dirty="0" smtClean="0"/>
              <a:t>	Calls Thread.CurrentPrincipal.IsAuthenticated\IsInRole()</a:t>
            </a:r>
          </a:p>
          <a:p>
            <a:pPr lvl="1"/>
            <a:r>
              <a:rPr lang="en-AU" dirty="0" smtClean="0"/>
              <a:t>PrincipalPermissionAttribute</a:t>
            </a:r>
            <a:br>
              <a:rPr lang="en-AU" dirty="0" smtClean="0"/>
            </a:br>
            <a:r>
              <a:rPr lang="en-AU" dirty="0" smtClean="0"/>
              <a:t>	Calls PrincipalPermission.Demand()</a:t>
            </a:r>
          </a:p>
        </p:txBody>
      </p:sp>
    </p:spTree>
    <p:extLst>
      <p:ext uri="{BB962C8B-B14F-4D97-AF65-F5344CB8AC3E}">
        <p14:creationId xmlns:p14="http://schemas.microsoft.com/office/powerpoint/2010/main" val="25726295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ASP.Net Membership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9600" dirty="0" smtClean="0"/>
              <a:t>Demo</a:t>
            </a:r>
            <a:endParaRPr lang="en-AU" sz="9600" dirty="0"/>
          </a:p>
        </p:txBody>
      </p:sp>
    </p:spTree>
    <p:extLst>
      <p:ext uri="{BB962C8B-B14F-4D97-AF65-F5344CB8AC3E}">
        <p14:creationId xmlns:p14="http://schemas.microsoft.com/office/powerpoint/2010/main" val="4032255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Upgrading to Claims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Tips</a:t>
            </a:r>
          </a:p>
          <a:p>
            <a:r>
              <a:rPr lang="en-AU" dirty="0" smtClean="0"/>
              <a:t>Add WCF fault handler (IErrorHandler)</a:t>
            </a:r>
          </a:p>
          <a:p>
            <a:pPr lvl="1"/>
            <a:r>
              <a:rPr lang="en-AU" dirty="0" smtClean="0"/>
              <a:t>Write service failures to logging system</a:t>
            </a:r>
          </a:p>
          <a:p>
            <a:r>
              <a:rPr lang="en-AU" dirty="0" smtClean="0"/>
              <a:t>Add diagnostic trace sources</a:t>
            </a:r>
          </a:p>
          <a:p>
            <a:pPr lvl="1"/>
            <a:r>
              <a:rPr lang="en-AU" dirty="0" smtClean="0"/>
              <a:t>System.ServiceModel</a:t>
            </a:r>
          </a:p>
          <a:p>
            <a:pPr lvl="1"/>
            <a:r>
              <a:rPr lang="en-AU" dirty="0" smtClean="0"/>
              <a:t>Microsoft.IdentityModel</a:t>
            </a:r>
          </a:p>
          <a:p>
            <a:pPr lvl="1"/>
            <a:r>
              <a:rPr lang="en-AU" dirty="0" smtClean="0"/>
              <a:t>Custom sources</a:t>
            </a:r>
          </a:p>
          <a:p>
            <a:r>
              <a:rPr lang="en-AU" dirty="0" smtClean="0"/>
              <a:t>Use “Add Service Reference” to generate client WCF config for troubleshooting</a:t>
            </a:r>
          </a:p>
          <a:p>
            <a:r>
              <a:rPr lang="en-AU" dirty="0" smtClean="0"/>
              <a:t>Remove service name for FedUtil WCF config error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975537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Upgrade to Claims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Easy entry into claims identity</a:t>
            </a:r>
          </a:p>
          <a:p>
            <a:r>
              <a:rPr lang="en-AU" dirty="0" smtClean="0"/>
              <a:t>Add </a:t>
            </a:r>
            <a:r>
              <a:rPr lang="en-AU" dirty="0"/>
              <a:t>configuration for </a:t>
            </a:r>
            <a:r>
              <a:rPr lang="en-AU" dirty="0" smtClean="0"/>
              <a:t>ClaimsPrincipalHttpModule</a:t>
            </a:r>
          </a:p>
          <a:p>
            <a:r>
              <a:rPr lang="en-AU" dirty="0" smtClean="0"/>
              <a:t>Use FedUtil and specify no STS</a:t>
            </a:r>
          </a:p>
          <a:p>
            <a:pPr lvl="1"/>
            <a:r>
              <a:rPr lang="en-AU" dirty="0" smtClean="0"/>
              <a:t>Only supports IIS7 configuration</a:t>
            </a:r>
          </a:p>
          <a:p>
            <a:pPr lvl="1"/>
            <a:r>
              <a:rPr lang="en-AU" dirty="0" smtClean="0"/>
              <a:t>Manually add system.web.httpModules for Cassini or pre </a:t>
            </a:r>
            <a:r>
              <a:rPr lang="en-AU" dirty="0"/>
              <a:t>IIS7</a:t>
            </a:r>
          </a:p>
          <a:p>
            <a:r>
              <a:rPr lang="en-AU" dirty="0"/>
              <a:t>Custom ClaimsAuthenticationManager</a:t>
            </a:r>
          </a:p>
          <a:p>
            <a:pPr lvl="1"/>
            <a:r>
              <a:rPr lang="en-AU" dirty="0" smtClean="0"/>
              <a:t>Claims </a:t>
            </a:r>
            <a:r>
              <a:rPr lang="en-AU" dirty="0"/>
              <a:t>augmentation</a:t>
            </a:r>
          </a:p>
          <a:p>
            <a:r>
              <a:rPr lang="en-AU" dirty="0"/>
              <a:t>Custom ClaimsAuthorizationManager</a:t>
            </a:r>
          </a:p>
          <a:p>
            <a:pPr lvl="1"/>
            <a:r>
              <a:rPr lang="en-AU" dirty="0"/>
              <a:t>Authorization checks</a:t>
            </a:r>
          </a:p>
          <a:p>
            <a:pPr lvl="1"/>
            <a:r>
              <a:rPr lang="en-AU" b="1" dirty="0">
                <a:solidFill>
                  <a:srgbClr val="FF0000"/>
                </a:solidFill>
              </a:rPr>
              <a:t>Negative testing </a:t>
            </a:r>
            <a:r>
              <a:rPr lang="en-AU" b="1" dirty="0" smtClean="0">
                <a:solidFill>
                  <a:srgbClr val="FF0000"/>
                </a:solidFill>
              </a:rPr>
              <a:t>is critical</a:t>
            </a:r>
            <a:endParaRPr lang="en-AU" b="1" dirty="0">
              <a:solidFill>
                <a:srgbClr val="FF0000"/>
              </a:solidFill>
            </a:endParaRP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573460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Upgrade </a:t>
            </a:r>
            <a:r>
              <a:rPr lang="en-AU" dirty="0"/>
              <a:t>to Claims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9600" dirty="0" smtClean="0"/>
              <a:t>Demo</a:t>
            </a:r>
            <a:endParaRPr lang="en-AU" sz="9600" dirty="0"/>
          </a:p>
        </p:txBody>
      </p:sp>
    </p:spTree>
    <p:extLst>
      <p:ext uri="{BB962C8B-B14F-4D97-AF65-F5344CB8AC3E}">
        <p14:creationId xmlns:p14="http://schemas.microsoft.com/office/powerpoint/2010/main" val="37720599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Upgrade to STS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Tips</a:t>
            </a:r>
          </a:p>
          <a:p>
            <a:r>
              <a:rPr lang="en-AU" dirty="0" smtClean="0"/>
              <a:t>Add an STS/IP using FedUtil, then tweak</a:t>
            </a:r>
            <a:endParaRPr lang="en-AU" dirty="0"/>
          </a:p>
          <a:p>
            <a:r>
              <a:rPr lang="en-AU" dirty="0"/>
              <a:t>Use IIS with SSL</a:t>
            </a:r>
          </a:p>
          <a:p>
            <a:pPr lvl="1"/>
            <a:r>
              <a:rPr lang="en-AU" dirty="0"/>
              <a:t>Elevate IDE</a:t>
            </a:r>
          </a:p>
          <a:p>
            <a:pPr lvl="1"/>
            <a:r>
              <a:rPr lang="en-AU" dirty="0"/>
              <a:t>IIS Express in the </a:t>
            </a:r>
            <a:r>
              <a:rPr lang="en-AU" dirty="0" smtClean="0"/>
              <a:t>future</a:t>
            </a:r>
          </a:p>
          <a:p>
            <a:r>
              <a:rPr lang="en-AU" dirty="0" smtClean="0"/>
              <a:t>Load profile in AppPool configuration</a:t>
            </a:r>
          </a:p>
          <a:p>
            <a:r>
              <a:rPr lang="en-AU" dirty="0" smtClean="0"/>
              <a:t>Tweak ASP.Net RP request validation</a:t>
            </a:r>
            <a:endParaRPr lang="en-AU" dirty="0"/>
          </a:p>
          <a:p>
            <a:pPr lvl="1"/>
            <a:r>
              <a:rPr lang="en-AU" dirty="0"/>
              <a:t>    &lt;httpRuntime requestValidationType="NotAWif.Security.WSFederationRequestValidator" </a:t>
            </a:r>
            <a:r>
              <a:rPr lang="en-AU" dirty="0" smtClean="0"/>
              <a:t>/&gt;</a:t>
            </a:r>
          </a:p>
        </p:txBody>
      </p:sp>
    </p:spTree>
    <p:extLst>
      <p:ext uri="{BB962C8B-B14F-4D97-AF65-F5344CB8AC3E}">
        <p14:creationId xmlns:p14="http://schemas.microsoft.com/office/powerpoint/2010/main" val="26924574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Upgrade </a:t>
            </a:r>
            <a:r>
              <a:rPr lang="en-AU" dirty="0"/>
              <a:t>to 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Leverage Membership in STS for authentication</a:t>
            </a:r>
          </a:p>
          <a:p>
            <a:r>
              <a:rPr lang="en-AU" dirty="0" smtClean="0"/>
              <a:t>Populate roles in STS or RP (using </a:t>
            </a:r>
            <a:r>
              <a:rPr lang="en-AU" dirty="0" err="1" smtClean="0"/>
              <a:t>ClaimsAuthenticationManager</a:t>
            </a:r>
            <a:r>
              <a:rPr lang="en-AU" smtClean="0"/>
              <a:t>)</a:t>
            </a:r>
            <a:endParaRPr lang="en-AU" dirty="0" smtClean="0"/>
          </a:p>
          <a:p>
            <a:r>
              <a:rPr lang="en-AU" dirty="0"/>
              <a:t>Custom ClaimsAuthenticationManager</a:t>
            </a:r>
          </a:p>
          <a:p>
            <a:pPr lvl="1"/>
            <a:r>
              <a:rPr lang="en-AU" dirty="0"/>
              <a:t>Claims </a:t>
            </a:r>
            <a:r>
              <a:rPr lang="en-AU" dirty="0" smtClean="0"/>
              <a:t>transformation</a:t>
            </a:r>
          </a:p>
          <a:p>
            <a:r>
              <a:rPr lang="en-AU" dirty="0" smtClean="0"/>
              <a:t>Custom IssuerNameRegistry</a:t>
            </a:r>
          </a:p>
          <a:p>
            <a:pPr lvl="1"/>
            <a:r>
              <a:rPr lang="en-AU" dirty="0" smtClean="0"/>
              <a:t>Flexible support for identifying issuer names</a:t>
            </a:r>
          </a:p>
          <a:p>
            <a:pPr lvl="1"/>
            <a:r>
              <a:rPr lang="en-AU" dirty="0" smtClean="0"/>
              <a:t>Default implementation only supports certificate thumbprint</a:t>
            </a:r>
          </a:p>
        </p:txBody>
      </p:sp>
    </p:spTree>
    <p:extLst>
      <p:ext uri="{BB962C8B-B14F-4D97-AF65-F5344CB8AC3E}">
        <p14:creationId xmlns:p14="http://schemas.microsoft.com/office/powerpoint/2010/main" val="28405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Upgrade </a:t>
            </a:r>
            <a:r>
              <a:rPr lang="en-AU" dirty="0"/>
              <a:t>to 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9600" dirty="0" smtClean="0"/>
              <a:t>Demo</a:t>
            </a:r>
            <a:endParaRPr lang="en-AU" sz="9600" dirty="0"/>
          </a:p>
        </p:txBody>
      </p:sp>
    </p:spTree>
    <p:extLst>
      <p:ext uri="{BB962C8B-B14F-4D97-AF65-F5344CB8AC3E}">
        <p14:creationId xmlns:p14="http://schemas.microsoft.com/office/powerpoint/2010/main" val="22347725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Identity Delegation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Kerberos delegation</a:t>
            </a:r>
          </a:p>
          <a:p>
            <a:pPr lvl="1"/>
            <a:r>
              <a:rPr lang="en-AU" dirty="0" smtClean="0"/>
              <a:t>Kerberos delegation requires Windows domain and configuration</a:t>
            </a:r>
          </a:p>
          <a:p>
            <a:pPr lvl="1"/>
            <a:r>
              <a:rPr lang="en-AU" dirty="0"/>
              <a:t>Backend resource executes with delegated identity </a:t>
            </a:r>
            <a:r>
              <a:rPr lang="en-AU"/>
              <a:t>as </a:t>
            </a:r>
            <a:r>
              <a:rPr lang="en-AU" smtClean="0"/>
              <a:t>is</a:t>
            </a:r>
            <a:endParaRPr lang="en-AU" dirty="0"/>
          </a:p>
          <a:p>
            <a:pPr lvl="1"/>
            <a:r>
              <a:rPr lang="en-AU" dirty="0" smtClean="0"/>
              <a:t>Backend resource is not aware of delegation</a:t>
            </a:r>
          </a:p>
          <a:p>
            <a:pPr lvl="1"/>
            <a:r>
              <a:rPr lang="en-AU" dirty="0" smtClean="0"/>
              <a:t>Further authorization on delegating identity not possible</a:t>
            </a:r>
          </a:p>
          <a:p>
            <a:r>
              <a:rPr lang="en-AU" dirty="0" smtClean="0"/>
              <a:t>WIF identity delegation</a:t>
            </a:r>
          </a:p>
          <a:p>
            <a:pPr lvl="1"/>
            <a:r>
              <a:rPr lang="en-AU" dirty="0" smtClean="0"/>
              <a:t>STS requires configuration</a:t>
            </a:r>
          </a:p>
          <a:p>
            <a:pPr lvl="1"/>
            <a:r>
              <a:rPr lang="en-AU" dirty="0" smtClean="0"/>
              <a:t>Delegating identity is known</a:t>
            </a:r>
          </a:p>
          <a:p>
            <a:pPr lvl="1"/>
            <a:r>
              <a:rPr lang="en-AU" dirty="0" smtClean="0"/>
              <a:t>Delegated identity can be transformed</a:t>
            </a:r>
          </a:p>
          <a:p>
            <a:pPr lvl="1"/>
            <a:r>
              <a:rPr lang="en-AU" dirty="0" smtClean="0"/>
              <a:t>Authorization decisions based on delegating identity can be made</a:t>
            </a:r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07808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Identity Delegation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9600" dirty="0" smtClean="0"/>
              <a:t>Demo</a:t>
            </a:r>
            <a:endParaRPr lang="en-AU" sz="9600" dirty="0"/>
          </a:p>
        </p:txBody>
      </p:sp>
    </p:spTree>
    <p:extLst>
      <p:ext uri="{BB962C8B-B14F-4D97-AF65-F5344CB8AC3E}">
        <p14:creationId xmlns:p14="http://schemas.microsoft.com/office/powerpoint/2010/main" val="27781600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Agenda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What is WIF?</a:t>
            </a:r>
          </a:p>
          <a:p>
            <a:r>
              <a:rPr lang="en-AU" dirty="0" smtClean="0"/>
              <a:t>WIF vs. ASP.Net </a:t>
            </a:r>
            <a:r>
              <a:rPr lang="en-AU" dirty="0"/>
              <a:t>Membership/Roles</a:t>
            </a:r>
          </a:p>
          <a:p>
            <a:r>
              <a:rPr lang="en-AU" dirty="0" smtClean="0"/>
              <a:t>Using ASP.Net Membership</a:t>
            </a:r>
          </a:p>
          <a:p>
            <a:r>
              <a:rPr lang="en-AU" dirty="0" smtClean="0"/>
              <a:t>Upgrade to Claims</a:t>
            </a:r>
          </a:p>
          <a:p>
            <a:r>
              <a:rPr lang="en-AU" dirty="0" smtClean="0"/>
              <a:t>Upgrade to STS</a:t>
            </a:r>
          </a:p>
          <a:p>
            <a:r>
              <a:rPr lang="en-AU" dirty="0" smtClean="0"/>
              <a:t>Identity delegation</a:t>
            </a:r>
          </a:p>
          <a:p>
            <a:r>
              <a:rPr lang="en-AU" dirty="0" smtClean="0"/>
              <a:t>Questions</a:t>
            </a:r>
          </a:p>
          <a:p>
            <a:r>
              <a:rPr lang="en-AU" dirty="0" smtClean="0"/>
              <a:t>Resources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51696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9600" dirty="0" smtClean="0"/>
              <a:t>?</a:t>
            </a:r>
            <a:endParaRPr lang="en-AU" sz="9600" dirty="0"/>
          </a:p>
        </p:txBody>
      </p:sp>
    </p:spTree>
    <p:extLst>
      <p:ext uri="{BB962C8B-B14F-4D97-AF65-F5344CB8AC3E}">
        <p14:creationId xmlns:p14="http://schemas.microsoft.com/office/powerpoint/2010/main" val="33783059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Windows Identity Foundation</a:t>
            </a:r>
          </a:p>
          <a:p>
            <a:pPr lvl="1"/>
            <a:r>
              <a:rPr lang="en-AU" dirty="0" smtClean="0">
                <a:hlinkClick r:id="rId2"/>
              </a:rPr>
              <a:t>www.microsoft.com/wif</a:t>
            </a:r>
            <a:r>
              <a:rPr lang="en-AU" dirty="0" smtClean="0"/>
              <a:t> </a:t>
            </a:r>
          </a:p>
          <a:p>
            <a:r>
              <a:rPr lang="en-AU" dirty="0" smtClean="0"/>
              <a:t>Patterns and Practices</a:t>
            </a:r>
          </a:p>
          <a:p>
            <a:pPr lvl="1"/>
            <a:r>
              <a:rPr lang="en-AU" dirty="0">
                <a:hlinkClick r:id="rId3"/>
              </a:rPr>
              <a:t>http://claimsid.codeplex.com</a:t>
            </a:r>
            <a:r>
              <a:rPr lang="en-AU" dirty="0" smtClean="0">
                <a:hlinkClick r:id="rId3"/>
              </a:rPr>
              <a:t>/</a:t>
            </a:r>
            <a:r>
              <a:rPr lang="en-AU" dirty="0" smtClean="0"/>
              <a:t> </a:t>
            </a:r>
            <a:endParaRPr lang="en-AU" dirty="0"/>
          </a:p>
          <a:p>
            <a:r>
              <a:rPr lang="en-AU" dirty="0" smtClean="0"/>
              <a:t>Using WIF with Workflow Services</a:t>
            </a:r>
          </a:p>
          <a:p>
            <a:pPr lvl="1"/>
            <a:r>
              <a:rPr lang="en-AU" dirty="0" smtClean="0">
                <a:hlinkClick r:id="rId4"/>
              </a:rPr>
              <a:t>http://zamd.net/2010/07/04/using-wif-with-workflow-services/</a:t>
            </a:r>
            <a:endParaRPr lang="en-AU" dirty="0" smtClean="0"/>
          </a:p>
          <a:p>
            <a:pPr lvl="1"/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Rory Primrose</a:t>
            </a:r>
          </a:p>
          <a:p>
            <a:pPr lvl="1"/>
            <a:r>
              <a:rPr lang="en-AU" dirty="0" smtClean="0">
                <a:hlinkClick r:id="rId5"/>
              </a:rPr>
              <a:t>www.neovolve.com</a:t>
            </a:r>
            <a:r>
              <a:rPr lang="en-AU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720773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WIF?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Windows Identity Foundation</a:t>
            </a:r>
          </a:p>
          <a:p>
            <a:pPr lvl="1"/>
            <a:r>
              <a:rPr lang="en-AU" dirty="0" smtClean="0"/>
              <a:t>Framework for building claims aware applications</a:t>
            </a:r>
          </a:p>
          <a:p>
            <a:pPr lvl="1"/>
            <a:r>
              <a:rPr lang="en-AU" dirty="0" smtClean="0"/>
              <a:t>Abstracts security concerns from application code</a:t>
            </a:r>
          </a:p>
          <a:p>
            <a:pPr lvl="1"/>
            <a:r>
              <a:rPr lang="en-AU" dirty="0" smtClean="0"/>
              <a:t>Supports traditional roles based authorization</a:t>
            </a:r>
          </a:p>
          <a:p>
            <a:pPr lvl="2"/>
            <a:r>
              <a:rPr lang="en-AU" dirty="0"/>
              <a:t>new PrincipalPermission(null, </a:t>
            </a:r>
            <a:r>
              <a:rPr lang="en-AU" dirty="0" smtClean="0"/>
              <a:t>“Administrator”).Demand()</a:t>
            </a:r>
          </a:p>
          <a:p>
            <a:pPr lvl="1"/>
            <a:r>
              <a:rPr lang="en-AU" dirty="0" smtClean="0"/>
              <a:t>Allows for granular authorization</a:t>
            </a:r>
          </a:p>
          <a:p>
            <a:pPr lvl="2"/>
            <a:r>
              <a:rPr lang="en-AU" dirty="0"/>
              <a:t>ClaimsPrincipalPermission.CheckAccess(ClaimType.MediaRead, </a:t>
            </a:r>
            <a:r>
              <a:rPr lang="en-AU" dirty="0" smtClean="0"/>
              <a:t>"Photos\Hawaii Holiday");</a:t>
            </a:r>
          </a:p>
          <a:p>
            <a:pPr lvl="1"/>
            <a:r>
              <a:rPr lang="en-AU" dirty="0" smtClean="0"/>
              <a:t>Identity delegation</a:t>
            </a:r>
          </a:p>
          <a:p>
            <a:pPr lvl="1"/>
            <a:r>
              <a:rPr lang="en-AU" dirty="0" smtClean="0"/>
              <a:t>Federated authentication across security domains</a:t>
            </a:r>
            <a:endParaRPr lang="en-AU" dirty="0"/>
          </a:p>
          <a:p>
            <a:pPr lvl="1"/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9365363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WIF?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Major Components</a:t>
            </a:r>
          </a:p>
          <a:p>
            <a:pPr lvl="1"/>
            <a:r>
              <a:rPr lang="en-AU" dirty="0" smtClean="0"/>
              <a:t>Identity</a:t>
            </a:r>
          </a:p>
          <a:p>
            <a:pPr lvl="2"/>
            <a:r>
              <a:rPr lang="en-AU" dirty="0" smtClean="0"/>
              <a:t>Collection of claims that describe an entity, typically a person</a:t>
            </a:r>
          </a:p>
          <a:p>
            <a:pPr lvl="1"/>
            <a:r>
              <a:rPr lang="en-AU" dirty="0" smtClean="0"/>
              <a:t>Claims</a:t>
            </a:r>
          </a:p>
          <a:p>
            <a:pPr lvl="2"/>
            <a:r>
              <a:rPr lang="en-AU" dirty="0" smtClean="0"/>
              <a:t>Collection of statements about the entity</a:t>
            </a:r>
          </a:p>
          <a:p>
            <a:pPr lvl="1"/>
            <a:r>
              <a:rPr lang="en-AU" dirty="0" smtClean="0"/>
              <a:t>Security tokens</a:t>
            </a:r>
          </a:p>
          <a:p>
            <a:pPr lvl="2"/>
            <a:r>
              <a:rPr lang="en-AU" dirty="0" smtClean="0"/>
              <a:t>Serialized claims signed by an Issuing Authority</a:t>
            </a:r>
          </a:p>
          <a:p>
            <a:pPr lvl="1"/>
            <a:r>
              <a:rPr lang="en-AU" dirty="0" smtClean="0"/>
              <a:t>Issuing Authority/Identity Provider (IP)</a:t>
            </a:r>
          </a:p>
          <a:p>
            <a:pPr lvl="2"/>
            <a:r>
              <a:rPr lang="en-AU" dirty="0" smtClean="0"/>
              <a:t>Application that issues security tokens</a:t>
            </a:r>
          </a:p>
          <a:p>
            <a:pPr lvl="1"/>
            <a:r>
              <a:rPr lang="en-AU" dirty="0" smtClean="0"/>
              <a:t>Security Token Service (STS)</a:t>
            </a:r>
          </a:p>
          <a:p>
            <a:pPr lvl="2"/>
            <a:r>
              <a:rPr lang="en-AU" dirty="0" smtClean="0"/>
              <a:t>Standards based system that issues, signs and encrypts security tokens</a:t>
            </a:r>
          </a:p>
          <a:p>
            <a:pPr lvl="1"/>
            <a:r>
              <a:rPr lang="en-AU" dirty="0" smtClean="0"/>
              <a:t>Relying Party (RP)</a:t>
            </a:r>
          </a:p>
          <a:p>
            <a:pPr lvl="2"/>
            <a:r>
              <a:rPr lang="en-AU" dirty="0" smtClean="0"/>
              <a:t>The claims aware application</a:t>
            </a:r>
            <a:br>
              <a:rPr lang="en-AU" dirty="0" smtClean="0"/>
            </a:b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11841127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: A Simple Passive Federation Scenari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430" y="1340768"/>
            <a:ext cx="4316185" cy="471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WIF?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ASP.Net – Passive Authentication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User requests resource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User redirected to STS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Login page displayed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Credentials supplied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Authentication with STS,</a:t>
            </a:r>
            <a:br>
              <a:rPr lang="en-AU" dirty="0" smtClean="0"/>
            </a:br>
            <a:r>
              <a:rPr lang="en-AU" dirty="0" smtClean="0"/>
              <a:t>security token issued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Security token provided </a:t>
            </a:r>
            <a:br>
              <a:rPr lang="en-AU" dirty="0" smtClean="0"/>
            </a:br>
            <a:r>
              <a:rPr lang="en-AU" dirty="0" smtClean="0"/>
              <a:t>to resource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Authorization for </a:t>
            </a:r>
            <a:br>
              <a:rPr lang="en-AU" dirty="0" smtClean="0"/>
            </a:br>
            <a:r>
              <a:rPr lang="en-AU" dirty="0" smtClean="0"/>
              <a:t>resource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Resource access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96136" y="6057181"/>
            <a:ext cx="30343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Image courtesy of MSDN Magazine – August 2010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7323550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WIF?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WCF – Active Authentication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User provides credentials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Authentication with STS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Security token provided </a:t>
            </a:r>
            <a:br>
              <a:rPr lang="en-AU" dirty="0" smtClean="0"/>
            </a:br>
            <a:r>
              <a:rPr lang="en-AU" dirty="0" smtClean="0"/>
              <a:t>user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Security token provided</a:t>
            </a:r>
            <a:br>
              <a:rPr lang="en-AU" dirty="0" smtClean="0"/>
            </a:br>
            <a:r>
              <a:rPr lang="en-AU" dirty="0" smtClean="0"/>
              <a:t>to application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Authorization of </a:t>
            </a:r>
            <a:br>
              <a:rPr lang="en-AU" dirty="0" smtClean="0"/>
            </a:br>
            <a:r>
              <a:rPr lang="en-AU" dirty="0" smtClean="0"/>
              <a:t>resource</a:t>
            </a:r>
          </a:p>
        </p:txBody>
      </p:sp>
      <p:pic>
        <p:nvPicPr>
          <p:cNvPr id="3074" name="Picture 2" descr="http://i.msdn.microsoft.com/ee335707.Bustamante_figure1(en-us,MSDN.10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16832"/>
            <a:ext cx="4762500" cy="384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6046900"/>
            <a:ext cx="3322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Image courtesy of MSDN Magazine – November 2009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41561221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WIF?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Federate Identity across </a:t>
            </a:r>
            <a:r>
              <a:rPr lang="en-AU" dirty="0"/>
              <a:t>security domain boundaries</a:t>
            </a:r>
            <a:endParaRPr lang="en-AU" dirty="0" smtClean="0"/>
          </a:p>
          <a:p>
            <a:r>
              <a:rPr lang="en-AU" dirty="0" smtClean="0"/>
              <a:t>Trust between local and remote STS instances</a:t>
            </a:r>
          </a:p>
          <a:p>
            <a:r>
              <a:rPr lang="en-AU" dirty="0" smtClean="0"/>
              <a:t>Trust between remote STS and remote resource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Get token from </a:t>
            </a:r>
            <a:br>
              <a:rPr lang="en-AU" dirty="0" smtClean="0"/>
            </a:br>
            <a:r>
              <a:rPr lang="en-AU" dirty="0" smtClean="0"/>
              <a:t>local STS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Get token from </a:t>
            </a:r>
            <a:br>
              <a:rPr lang="en-AU" dirty="0" smtClean="0"/>
            </a:br>
            <a:r>
              <a:rPr lang="en-AU" dirty="0" smtClean="0"/>
              <a:t>remote STS</a:t>
            </a:r>
          </a:p>
          <a:p>
            <a:pPr marL="904875" lvl="1" indent="-457200">
              <a:buFont typeface="+mj-lt"/>
              <a:buAutoNum type="arabicPeriod"/>
            </a:pPr>
            <a:r>
              <a:rPr lang="en-AU" dirty="0" smtClean="0"/>
              <a:t>Consume resource</a:t>
            </a:r>
            <a:br>
              <a:rPr lang="en-AU" dirty="0" smtClean="0"/>
            </a:br>
            <a:r>
              <a:rPr lang="en-AU" dirty="0" smtClean="0"/>
              <a:t>with remote token</a:t>
            </a:r>
          </a:p>
          <a:p>
            <a:endParaRPr lang="en-AU" dirty="0" smtClean="0"/>
          </a:p>
        </p:txBody>
      </p:sp>
      <p:pic>
        <p:nvPicPr>
          <p:cNvPr id="1026" name="Picture 2" descr="http://i.msdn.microsoft.com/ee335705.Ahmed_figure7(en-us,MSDN.10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761" y="2847573"/>
            <a:ext cx="506730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80112" y="6046900"/>
            <a:ext cx="33223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Image courtesy of MSDN Magazine – November 2009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9600646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WIF?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84313"/>
            <a:ext cx="8137276" cy="4608512"/>
          </a:xfrm>
        </p:spPr>
        <p:txBody>
          <a:bodyPr/>
          <a:lstStyle/>
          <a:p>
            <a:r>
              <a:rPr lang="en-AU" dirty="0" smtClean="0"/>
              <a:t>Multiple active authentication types with WCF endpoints</a:t>
            </a:r>
          </a:p>
          <a:p>
            <a:pPr lvl="1"/>
            <a:r>
              <a:rPr lang="en-AU" dirty="0" smtClean="0"/>
              <a:t>Username password (Windows or Membership)</a:t>
            </a:r>
          </a:p>
          <a:p>
            <a:pPr lvl="1"/>
            <a:r>
              <a:rPr lang="en-AU" dirty="0" smtClean="0"/>
              <a:t>Kerberos</a:t>
            </a:r>
          </a:p>
          <a:p>
            <a:pPr lvl="1"/>
            <a:r>
              <a:rPr lang="en-AU" dirty="0" smtClean="0"/>
              <a:t>X509</a:t>
            </a:r>
          </a:p>
          <a:p>
            <a:pPr lvl="1"/>
            <a:r>
              <a:rPr lang="en-AU" dirty="0" smtClean="0"/>
              <a:t>SAML</a:t>
            </a:r>
          </a:p>
          <a:p>
            <a:r>
              <a:rPr lang="en-AU" dirty="0" smtClean="0"/>
              <a:t>Multiple passive authentication types via multiple login pages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863330"/>
            <a:ext cx="533400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034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WIF vs. ASP.Net Membership/Roles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ASP.Net Membership/Roles also abstracts security from application code. Why use WIF?</a:t>
            </a:r>
          </a:p>
          <a:p>
            <a:r>
              <a:rPr lang="en-AU" dirty="0" smtClean="0"/>
              <a:t>Claims much more flexible than roles</a:t>
            </a:r>
          </a:p>
          <a:p>
            <a:pPr lvl="1"/>
            <a:r>
              <a:rPr lang="en-AU" dirty="0" smtClean="0"/>
              <a:t>Roles attached to IClaimsIdentity rather than IPrincipal</a:t>
            </a:r>
          </a:p>
          <a:p>
            <a:pPr lvl="1"/>
            <a:r>
              <a:rPr lang="en-AU" dirty="0" smtClean="0"/>
              <a:t>IClaimsPrincipal can describe multiple identities</a:t>
            </a:r>
          </a:p>
          <a:p>
            <a:pPr lvl="1"/>
            <a:r>
              <a:rPr lang="en-AU" dirty="0" smtClean="0"/>
              <a:t>Claims are searchable</a:t>
            </a:r>
          </a:p>
          <a:p>
            <a:pPr lvl="1"/>
            <a:r>
              <a:rPr lang="en-AU" dirty="0" smtClean="0"/>
              <a:t>Claims can represent fine grained information</a:t>
            </a:r>
          </a:p>
          <a:p>
            <a:pPr lvl="1"/>
            <a:r>
              <a:rPr lang="en-AU" dirty="0" smtClean="0"/>
              <a:t>Claims can remove sensitive information (E.g. Age verification)</a:t>
            </a:r>
            <a:endParaRPr lang="en-AU" dirty="0"/>
          </a:p>
          <a:p>
            <a:r>
              <a:rPr lang="en-AU" dirty="0"/>
              <a:t>Support multiple authentication </a:t>
            </a:r>
            <a:r>
              <a:rPr lang="en-AU" dirty="0" smtClean="0"/>
              <a:t>mechanisms using STS</a:t>
            </a:r>
            <a:endParaRPr lang="en-AU" dirty="0"/>
          </a:p>
          <a:p>
            <a:r>
              <a:rPr lang="en-AU" dirty="0" smtClean="0"/>
              <a:t>Can convert to WindowsIdentity (conditions apply)</a:t>
            </a:r>
            <a:endParaRPr lang="en-AU" dirty="0"/>
          </a:p>
          <a:p>
            <a:r>
              <a:rPr lang="en-AU" dirty="0" smtClean="0"/>
              <a:t>Federation support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10267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5">
      <a:dk1>
        <a:srgbClr val="000000"/>
      </a:dk1>
      <a:lt1>
        <a:srgbClr val="FFFFFF"/>
      </a:lt1>
      <a:dk2>
        <a:srgbClr val="000000"/>
      </a:dk2>
      <a:lt2>
        <a:srgbClr val="AFAFAF"/>
      </a:lt2>
      <a:accent1>
        <a:srgbClr val="7E0C64"/>
      </a:accent1>
      <a:accent2>
        <a:srgbClr val="78A22F"/>
      </a:accent2>
      <a:accent3>
        <a:srgbClr val="FFFFFF"/>
      </a:accent3>
      <a:accent4>
        <a:srgbClr val="000000"/>
      </a:accent4>
      <a:accent5>
        <a:srgbClr val="C0AAB8"/>
      </a:accent5>
      <a:accent6>
        <a:srgbClr val="6C922A"/>
      </a:accent6>
      <a:hlink>
        <a:srgbClr val="E37F1C"/>
      </a:hlink>
      <a:folHlink>
        <a:srgbClr val="FDB813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78A22F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6C922A"/>
        </a:accent6>
        <a:hlink>
          <a:srgbClr val="E37F1C"/>
        </a:hlink>
        <a:folHlink>
          <a:srgbClr val="FDB8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rdelta Master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rdelta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ordelta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3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14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15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78A22F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6C922A"/>
        </a:accent6>
        <a:hlink>
          <a:srgbClr val="E37F1C"/>
        </a:hlink>
        <a:folHlink>
          <a:srgbClr val="FDB8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Custom Design 15">
      <a:dk1>
        <a:srgbClr val="000000"/>
      </a:dk1>
      <a:lt1>
        <a:srgbClr val="FFFFFF"/>
      </a:lt1>
      <a:dk2>
        <a:srgbClr val="000000"/>
      </a:dk2>
      <a:lt2>
        <a:srgbClr val="AFAFAF"/>
      </a:lt2>
      <a:accent1>
        <a:srgbClr val="7E0C64"/>
      </a:accent1>
      <a:accent2>
        <a:srgbClr val="78A22F"/>
      </a:accent2>
      <a:accent3>
        <a:srgbClr val="FFFFFF"/>
      </a:accent3>
      <a:accent4>
        <a:srgbClr val="000000"/>
      </a:accent4>
      <a:accent5>
        <a:srgbClr val="C0AAB8"/>
      </a:accent5>
      <a:accent6>
        <a:srgbClr val="6C922A"/>
      </a:accent6>
      <a:hlink>
        <a:srgbClr val="E37F1C"/>
      </a:hlink>
      <a:folHlink>
        <a:srgbClr val="FDB813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78A22F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6C922A"/>
        </a:accent6>
        <a:hlink>
          <a:srgbClr val="E37F1C"/>
        </a:hlink>
        <a:folHlink>
          <a:srgbClr val="FDB8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ordelta Master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rdelta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ordelta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3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14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15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78A22F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6C922A"/>
        </a:accent6>
        <a:hlink>
          <a:srgbClr val="E37F1C"/>
        </a:hlink>
        <a:folHlink>
          <a:srgbClr val="FDB8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Cordelta Presentation</Template>
  <TotalTime>514</TotalTime>
  <Words>627</Words>
  <Application>Microsoft Office PowerPoint</Application>
  <PresentationFormat>On-screen Show (4:3)</PresentationFormat>
  <Paragraphs>159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Custom Design</vt:lpstr>
      <vt:lpstr>Cordelta Master</vt:lpstr>
      <vt:lpstr>1_Custom Design</vt:lpstr>
      <vt:lpstr>1_Cordelta Master</vt:lpstr>
      <vt:lpstr>Not a WIF of federation  Claims based security for small systems</vt:lpstr>
      <vt:lpstr>Agenda</vt:lpstr>
      <vt:lpstr>What is WIF?</vt:lpstr>
      <vt:lpstr>What is WIF?</vt:lpstr>
      <vt:lpstr>What is WIF?</vt:lpstr>
      <vt:lpstr>What is WIF?</vt:lpstr>
      <vt:lpstr>What is WIF?</vt:lpstr>
      <vt:lpstr>What is WIF?</vt:lpstr>
      <vt:lpstr>WIF vs. ASP.Net Membership/Roles</vt:lpstr>
      <vt:lpstr>ASP.Net Membership</vt:lpstr>
      <vt:lpstr>ASP.Net Membership</vt:lpstr>
      <vt:lpstr>Upgrading to Claims</vt:lpstr>
      <vt:lpstr>Upgrade to Claims</vt:lpstr>
      <vt:lpstr>Upgrade to Claims</vt:lpstr>
      <vt:lpstr>Upgrade to STS</vt:lpstr>
      <vt:lpstr>Upgrade to STS</vt:lpstr>
      <vt:lpstr>Upgrade to STS</vt:lpstr>
      <vt:lpstr>Identity Delegation</vt:lpstr>
      <vt:lpstr>Identity Delegation</vt:lpstr>
      <vt:lpstr>Questions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Rory Primrose</dc:creator>
  <cp:lastModifiedBy>rprimrose</cp:lastModifiedBy>
  <cp:revision>57</cp:revision>
  <dcterms:created xsi:type="dcterms:W3CDTF">2010-10-19T01:06:04Z</dcterms:created>
  <dcterms:modified xsi:type="dcterms:W3CDTF">2010-11-21T02:56:47Z</dcterms:modified>
</cp:coreProperties>
</file>